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7" r:id="rId3"/>
    <p:sldId id="259" r:id="rId4"/>
    <p:sldId id="256" r:id="rId5"/>
    <p:sldId id="258" r:id="rId6"/>
    <p:sldId id="260" r:id="rId7"/>
    <p:sldId id="261" r:id="rId8"/>
    <p:sldId id="262" r:id="rId9"/>
    <p:sldId id="267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82" r:id="rId18"/>
    <p:sldId id="277" r:id="rId19"/>
    <p:sldId id="280" r:id="rId20"/>
    <p:sldId id="283" r:id="rId21"/>
    <p:sldId id="284" r:id="rId22"/>
    <p:sldId id="285" r:id="rId23"/>
    <p:sldId id="28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44"/>
      </p:cViewPr>
      <p:guideLst>
        <p:guide orient="horz" pos="2160"/>
        <p:guide pos="29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84DC06-EB56-4D26-8059-B38CC7CD7EB3}" type="datetimeFigureOut">
              <a:rPr lang="vi-VN" smtClean="0"/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C34C79-8791-4E55-A165-B1A97774EBD1}" type="slidenum">
              <a:rPr lang="vi-VN" smtClean="0"/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5584F-ABD4-4F8A-A916-4C45C47EFE5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E4075-805B-4FA9-B8FB-46574E24F62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5584F-ABD4-4F8A-A916-4C45C47EFE5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E4075-805B-4FA9-B8FB-46574E24F62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5584F-ABD4-4F8A-A916-4C45C47EFE5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E4075-805B-4FA9-B8FB-46574E24F62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0" r="54"/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705" y="-150920"/>
            <a:ext cx="3599562" cy="19584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3000">
        <p14:ripple/>
      </p:transition>
    </mc:Choice>
    <mc:Fallback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5584F-ABD4-4F8A-A916-4C45C47EFE5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E4075-805B-4FA9-B8FB-46574E24F62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5584F-ABD4-4F8A-A916-4C45C47EFE5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E4075-805B-4FA9-B8FB-46574E24F62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5584F-ABD4-4F8A-A916-4C45C47EFE5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E4075-805B-4FA9-B8FB-46574E24F62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5584F-ABD4-4F8A-A916-4C45C47EFE55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E4075-805B-4FA9-B8FB-46574E24F62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5584F-ABD4-4F8A-A916-4C45C47EFE55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E4075-805B-4FA9-B8FB-46574E24F62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5584F-ABD4-4F8A-A916-4C45C47EFE55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E4075-805B-4FA9-B8FB-46574E24F62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5584F-ABD4-4F8A-A916-4C45C47EFE5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E4075-805B-4FA9-B8FB-46574E24F62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5584F-ABD4-4F8A-A916-4C45C47EFE5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E4075-805B-4FA9-B8FB-46574E24F62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3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5584F-ABD4-4F8A-A916-4C45C47EFE5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E4075-805B-4FA9-B8FB-46574E24F62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.xml"/><Relationship Id="rId2" Type="http://schemas.openxmlformats.org/officeDocument/2006/relationships/image" Target="../media/image5.GIF"/><Relationship Id="rId1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GIF"/><Relationship Id="rId1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GIF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6" y="533400"/>
            <a:ext cx="8229600" cy="639762"/>
          </a:xfrm>
        </p:spPr>
        <p:txBody>
          <a:bodyPr>
            <a:noAutofit/>
          </a:bodyPr>
          <a:lstStyle/>
          <a:p>
            <a:r>
              <a:rPr lang="en-US" sz="3200" dirty="0" err="1">
                <a:solidFill>
                  <a:schemeClr val="tx1"/>
                </a:solidFill>
              </a:rPr>
              <a:t>Thứ Hai, ngày 18 tháng 10 năm 2021</a:t>
            </a:r>
            <a:endParaRPr lang="en-US" sz="3200" dirty="0" err="1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 txBox="1"/>
          <p:nvPr/>
        </p:nvSpPr>
        <p:spPr>
          <a:xfrm>
            <a:off x="551815" y="1600200"/>
            <a:ext cx="7978140" cy="152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               Môn</a:t>
            </a: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: </a:t>
            </a:r>
            <a:r>
              <a:rPr lang="en-US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Tiếng</a:t>
            </a: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Việt</a:t>
            </a:r>
            <a:endParaRPr lang="en-US" sz="4000" b="1" dirty="0" err="1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     Bài 1: Bọ rùa tìm mẹ ( Tiết 1,2)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2" descr="C:\Users\MyPC\Desktop\nền PP\Nền động\Anh Dong (1001).gif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113" y="-100012"/>
            <a:ext cx="85725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yPC\Desktop\nền PP\Nền động\Anh Dong (1008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455" y="6286500"/>
            <a:ext cx="3023117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PA_文本框 5"/>
          <p:cNvSpPr txBox="1"/>
          <p:nvPr>
            <p:custDataLst>
              <p:tags r:id="rId3"/>
            </p:custDataLst>
          </p:nvPr>
        </p:nvSpPr>
        <p:spPr>
          <a:xfrm>
            <a:off x="3352800" y="3581443"/>
            <a:ext cx="2107565" cy="82994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p>
            <a:pPr defTabSz="685800">
              <a:lnSpc>
                <a:spcPct val="120000"/>
              </a:lnSpc>
              <a:defRPr/>
            </a:pPr>
            <a:r>
              <a:rPr lang="en-US" altLang="zh-CN" sz="4000" b="1" spc="225">
                <a:solidFill>
                  <a:srgbClr val="FF0000"/>
                </a:solidFill>
                <a:latin typeface="Arial-SGK-TV" pitchFamily="2" charset="0"/>
                <a:ea typeface="方正有猫在_GBK"/>
                <a:cs typeface="Arial-SGK-TV" pitchFamily="2" charset="0"/>
              </a:rPr>
              <a:t>TIẾT 1</a:t>
            </a:r>
            <a:endParaRPr lang="en-US" altLang="zh-CN" sz="4000" b="1" spc="225" dirty="0">
              <a:solidFill>
                <a:srgbClr val="FF0000"/>
              </a:solidFill>
              <a:latin typeface="Arial-SGK-TV" pitchFamily="2" charset="0"/>
              <a:ea typeface="方正有猫在_GBK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adybug on a leaf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714" y="990600"/>
            <a:ext cx="4762500" cy="3237430"/>
          </a:xfrm>
          <a:prstGeom prst="rect">
            <a:avLst/>
          </a:prstGeom>
        </p:spPr>
      </p:pic>
      <p:sp>
        <p:nvSpPr>
          <p:cNvPr id="5" name="Rounded Rectangle 2"/>
          <p:cNvSpPr/>
          <p:nvPr/>
        </p:nvSpPr>
        <p:spPr>
          <a:xfrm>
            <a:off x="1" y="4419600"/>
            <a:ext cx="8991600" cy="1447800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just">
              <a:tabLst>
                <a:tab pos="1655445" algn="l"/>
              </a:tabLst>
            </a:pP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Bọ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rùa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Bọ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cứng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khum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rùa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733800" y="206800"/>
            <a:ext cx="1209822" cy="1191808"/>
            <a:chOff x="379696" y="1721046"/>
            <a:chExt cx="1209822" cy="1191808"/>
          </a:xfrm>
        </p:grpSpPr>
        <p:pic>
          <p:nvPicPr>
            <p:cNvPr id="5" name="图片 33801" descr="1-2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79696" y="1721046"/>
              <a:ext cx="1209822" cy="119180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700570" y="2031718"/>
              <a:ext cx="51732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2</a:t>
              </a:r>
              <a:endParaRPr lang="vi-VN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2136339"/>
            <a:ext cx="9144000" cy="31085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tabLst>
                <a:tab pos="231775" algn="l"/>
              </a:tabLst>
            </a:pP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Bọ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rùa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oà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khóc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231775" algn="l"/>
              </a:tabLst>
            </a:pP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Sao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-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231775" algn="l"/>
              </a:tabLst>
            </a:pP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ạ.</a:t>
            </a:r>
            <a:endParaRPr lang="en-US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231775" algn="l"/>
              </a:tabLst>
            </a:pP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231775" algn="l"/>
              </a:tabLst>
            </a:pP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ạ.</a:t>
            </a:r>
            <a:endParaRPr lang="en-US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231775" algn="l"/>
              </a:tabLst>
            </a:pP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Bọ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rùa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231775" algn="l"/>
              </a:tabLst>
            </a:pP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733800" y="206800"/>
            <a:ext cx="1209822" cy="1191808"/>
            <a:chOff x="379696" y="1721046"/>
            <a:chExt cx="1209822" cy="1191808"/>
          </a:xfrm>
        </p:grpSpPr>
        <p:pic>
          <p:nvPicPr>
            <p:cNvPr id="5" name="图片 33801" descr="1-2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79696" y="1721046"/>
              <a:ext cx="1209822" cy="119180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700570" y="2031718"/>
              <a:ext cx="51732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3</a:t>
              </a:r>
              <a:endParaRPr lang="vi-VN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76200" y="2136339"/>
            <a:ext cx="8991600" cy="31085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tabLst>
                <a:tab pos="457200" algn="l"/>
              </a:tabLst>
            </a:pP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Bọ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rùa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bèn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Con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qua,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:”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?”.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chờ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231775" algn="l"/>
              </a:tabLst>
            </a:pP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Chờ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lâu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mệt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bọ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rùa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phịch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khíc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Bỗng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bọ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rùa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goi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457200" algn="l"/>
              </a:tabLst>
            </a:pP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à…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733800" y="206800"/>
            <a:ext cx="1209822" cy="1191808"/>
            <a:chOff x="379696" y="1721046"/>
            <a:chExt cx="1209822" cy="1191808"/>
          </a:xfrm>
        </p:grpSpPr>
        <p:pic>
          <p:nvPicPr>
            <p:cNvPr id="5" name="图片 33801" descr="1-2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79696" y="1721046"/>
              <a:ext cx="1209822" cy="119180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700570" y="2031718"/>
              <a:ext cx="51732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4</a:t>
              </a:r>
              <a:endParaRPr lang="vi-VN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52400" y="2690336"/>
            <a:ext cx="8991600" cy="22467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tabLst>
                <a:tab pos="393700" algn="l"/>
              </a:tabLs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Ngẩng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rùa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rùa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ôm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rùa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231775" algn="l"/>
              </a:tabLs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/>
          <p:cNvSpPr/>
          <p:nvPr/>
        </p:nvSpPr>
        <p:spPr>
          <a:xfrm>
            <a:off x="359248" y="4114800"/>
            <a:ext cx="8771614" cy="1197685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just">
              <a:tabLst>
                <a:tab pos="1482725" algn="l"/>
              </a:tabLst>
            </a:pP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bờ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giỏi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		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tôm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Rái cá trong thủy cung Mỹ mắc COVID-19 | baotintuc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" name="AutoShape 4" descr="Rái cá trong thủy cung Mỹ mắc COVID-19 | baotintuc.v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" name="AutoShape 6" descr="Rái cá trong thủy cung Mỹ mắc COVID-19 | baotintuc.v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4103" name="Picture 7" descr="C:\Users\MyPC\Pictures\rái cá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68" y="1451841"/>
            <a:ext cx="3559923" cy="236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MyPC\Pictures\rái cá..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30820"/>
            <a:ext cx="3352800" cy="236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990600"/>
            <a:ext cx="9144001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31775" algn="l"/>
              </a:tabLs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Bọ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rùa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chờ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Bỗng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chấu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biếc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ngang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bụi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cúc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chấu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nhảy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bọ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rùa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vội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đuổi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231775" algn="l"/>
              </a:tabLst>
            </a:pP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Bọ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rùa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oà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khóc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231775" algn="l"/>
              </a:tabLst>
            </a:pP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Sao </a:t>
            </a:r>
            <a:r>
              <a:rPr lang="en-US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- </a:t>
            </a:r>
            <a:r>
              <a:rPr lang="en-US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231775" algn="l"/>
              </a:tabLst>
            </a:pP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ạ.</a:t>
            </a:r>
            <a:endParaRPr lang="en-US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231775" algn="l"/>
              </a:tabLst>
            </a:pP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231775" algn="l"/>
              </a:tabLst>
            </a:pP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ạ.</a:t>
            </a:r>
            <a:endParaRPr lang="en-US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231775" algn="l"/>
              </a:tabLst>
            </a:pP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Bọ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rùa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231775" algn="l"/>
              </a:tabLst>
            </a:pP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231775" algn="l"/>
              </a:tabLst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Bọ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rùa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bèn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Con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qua,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:”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?”.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chờ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231775" algn="l"/>
              </a:tabLst>
            </a:pP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Chờ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lâu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mệt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bọ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rùa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phịch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khíc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Bỗng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bọ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rùa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goi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231775" algn="l"/>
              </a:tabLst>
            </a:pP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à…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231775" algn="l"/>
              </a:tabLs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Ngẩng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rùa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rái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Bọ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rùa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ào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ôm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chặt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bọ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rùa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231775" algn="l"/>
              </a:tabLs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2"/>
          <p:cNvSpPr/>
          <p:nvPr/>
        </p:nvSpPr>
        <p:spPr>
          <a:xfrm>
            <a:off x="2438400" y="270029"/>
            <a:ext cx="3695700" cy="55399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03605"/>
            <a:r>
              <a:rPr lang="en-US" sz="24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4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Bọ</a:t>
            </a:r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rùa</a:t>
            </a:r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endParaRPr lang="en-US" sz="24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6705600" y="46756"/>
            <a:ext cx="2366161" cy="1000547"/>
          </a:xfrm>
          <a:prstGeom prst="cloud">
            <a:avLst/>
          </a:prstGeom>
          <a:solidFill>
            <a:srgbClr val="FFFF00"/>
          </a:solidFill>
          <a:ln w="25400" cap="flat" cmpd="sng" algn="ctr">
            <a:solidFill>
              <a:srgbClr val="D6009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Luyện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đọc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nhóm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90600" y="2461260"/>
            <a:ext cx="4832350" cy="1181100"/>
            <a:chOff x="3062892" y="2513679"/>
            <a:chExt cx="6346209" cy="1089443"/>
          </a:xfrm>
        </p:grpSpPr>
        <p:sp>
          <p:nvSpPr>
            <p:cNvPr id="5" name="Wave 4"/>
            <p:cNvSpPr/>
            <p:nvPr/>
          </p:nvSpPr>
          <p:spPr>
            <a:xfrm>
              <a:off x="3062892" y="2513679"/>
              <a:ext cx="6346209" cy="1089443"/>
            </a:xfrm>
            <a:prstGeom prst="wave">
              <a:avLst/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64565"/>
              <a:endParaRPr lang="en-US" kern="0">
                <a:solidFill>
                  <a:prstClr val="white"/>
                </a:solidFill>
              </a:endParaRPr>
            </a:p>
          </p:txBody>
        </p:sp>
        <p:sp>
          <p:nvSpPr>
            <p:cNvPr id="6" name="文本框 6"/>
            <p:cNvSpPr txBox="1">
              <a:spLocks noChangeArrowheads="1"/>
            </p:cNvSpPr>
            <p:nvPr/>
          </p:nvSpPr>
          <p:spPr bwMode="auto">
            <a:xfrm>
              <a:off x="3930178" y="2742696"/>
              <a:ext cx="4323094" cy="595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algn="ctr" defTabSz="51244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800" b="1" kern="0" dirty="0" err="1">
                  <a:solidFill>
                    <a:prstClr val="black"/>
                  </a:solidFill>
                  <a:latin typeface="Arial" panose="020B0604020202020204" pitchFamily="34" charset="0"/>
                  <a:ea typeface="华康海报体W12(P)" panose="040B0C00000000000000" pitchFamily="82" charset="-122"/>
                  <a:cs typeface="Arial" panose="020B0604020202020204" pitchFamily="34" charset="0"/>
                </a:rPr>
                <a:t>T</a:t>
              </a:r>
              <a:r>
                <a:rPr lang="en-US" altLang="zh-CN" sz="3600" b="1" kern="0" dirty="0" err="1">
                  <a:solidFill>
                    <a:prstClr val="black"/>
                  </a:solidFill>
                  <a:latin typeface="Arial" panose="020B0604020202020204" pitchFamily="34" charset="0"/>
                  <a:ea typeface="华康海报体W12(P)" panose="040B0C00000000000000" pitchFamily="82" charset="-122"/>
                  <a:cs typeface="Arial" panose="020B0604020202020204" pitchFamily="34" charset="0"/>
                </a:rPr>
                <a:t>ìm</a:t>
              </a:r>
              <a:r>
                <a:rPr lang="en-US" altLang="zh-CN" sz="3600" b="1" kern="0" dirty="0">
                  <a:solidFill>
                    <a:prstClr val="black"/>
                  </a:solidFill>
                  <a:latin typeface="Arial" panose="020B0604020202020204" pitchFamily="34" charset="0"/>
                  <a:ea typeface="华康海报体W12(P)" panose="040B0C00000000000000" pitchFamily="82" charset="-122"/>
                  <a:cs typeface="Arial" panose="020B0604020202020204" pitchFamily="34" charset="0"/>
                </a:rPr>
                <a:t> </a:t>
              </a:r>
              <a:r>
                <a:rPr lang="en-US" altLang="zh-CN" sz="3600" b="1" kern="0" dirty="0" err="1">
                  <a:solidFill>
                    <a:prstClr val="black"/>
                  </a:solidFill>
                  <a:latin typeface="Arial" panose="020B0604020202020204" pitchFamily="34" charset="0"/>
                  <a:ea typeface="华康海报体W12(P)" panose="040B0C00000000000000" pitchFamily="82" charset="-122"/>
                  <a:cs typeface="Arial" panose="020B0604020202020204" pitchFamily="34" charset="0"/>
                </a:rPr>
                <a:t>hiểu</a:t>
              </a:r>
              <a:r>
                <a:rPr lang="en-US" altLang="zh-CN" sz="3600" b="1" kern="0" dirty="0">
                  <a:solidFill>
                    <a:prstClr val="black"/>
                  </a:solidFill>
                  <a:latin typeface="Arial" panose="020B0604020202020204" pitchFamily="34" charset="0"/>
                  <a:ea typeface="华康海报体W12(P)" panose="040B0C00000000000000" pitchFamily="82" charset="-122"/>
                  <a:cs typeface="Arial" panose="020B0604020202020204" pitchFamily="34" charset="0"/>
                </a:rPr>
                <a:t> </a:t>
              </a:r>
              <a:r>
                <a:rPr lang="en-US" altLang="zh-CN" sz="3600" b="1" kern="0" dirty="0" err="1">
                  <a:solidFill>
                    <a:prstClr val="black"/>
                  </a:solidFill>
                  <a:latin typeface="Arial" panose="020B0604020202020204" pitchFamily="34" charset="0"/>
                  <a:ea typeface="华康海报体W12(P)" panose="040B0C00000000000000" pitchFamily="82" charset="-122"/>
                  <a:cs typeface="Arial" panose="020B0604020202020204" pitchFamily="34" charset="0"/>
                </a:rPr>
                <a:t>bài</a:t>
              </a:r>
              <a:endParaRPr lang="en-US" altLang="zh-CN" sz="3600" b="1" kern="0" dirty="0" err="1">
                <a:solidFill>
                  <a:prstClr val="black"/>
                </a:solidFill>
                <a:latin typeface="Arial" panose="020B0604020202020204" pitchFamily="34" charset="0"/>
                <a:ea typeface="华康海报体W12(P)" panose="040B0C00000000000000" pitchFamily="8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6146" name="Picture 2" descr="C:\Users\MyPC\Desktop\nền PP\png-clipart-point-d-interrogation-microsoft-powerpoint-presentation-phrase-interview-diapositive-de-presentation-dessin-point-final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3642360"/>
            <a:ext cx="2881630" cy="184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/>
          <p:nvPr/>
        </p:nvSpPr>
        <p:spPr>
          <a:xfrm>
            <a:off x="-75899" y="761866"/>
            <a:ext cx="8041776" cy="906780"/>
          </a:xfrm>
          <a:prstGeom prst="rect">
            <a:avLst/>
          </a:prstGeom>
        </p:spPr>
        <p:txBody>
          <a:bodyPr wrap="square" lIns="76207" tIns="38105" rIns="76207" bIns="38105">
            <a:spAutoFit/>
          </a:bodyPr>
          <a:p>
            <a:pPr marL="0" marR="0" lvl="0" indent="0" algn="ctr" defTabSz="1018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TIẾT 2</a:t>
            </a:r>
            <a:endParaRPr kumimoji="0" lang="en-US" sz="5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/>
          <p:cNvSpPr/>
          <p:nvPr/>
        </p:nvSpPr>
        <p:spPr>
          <a:xfrm>
            <a:off x="685940" y="381085"/>
            <a:ext cx="6447173" cy="599990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 defTabSz="903605"/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kern="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latin typeface="Arial" panose="020B0604020202020204" pitchFamily="34" charset="0"/>
                <a:cs typeface="Arial" panose="020B0604020202020204" pitchFamily="34" charset="0"/>
              </a:rPr>
              <a:t>bọ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latin typeface="Arial" panose="020B0604020202020204" pitchFamily="34" charset="0"/>
                <a:cs typeface="Arial" panose="020B0604020202020204" pitchFamily="34" charset="0"/>
              </a:rPr>
              <a:t>rùa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8600" y="1064274"/>
            <a:ext cx="8839200" cy="939165"/>
            <a:chOff x="1657607" y="4375820"/>
            <a:chExt cx="5154253" cy="581133"/>
          </a:xfrm>
        </p:grpSpPr>
        <p:sp>
          <p:nvSpPr>
            <p:cNvPr id="6" name="Rounded Rectangle 2"/>
            <p:cNvSpPr/>
            <p:nvPr/>
          </p:nvSpPr>
          <p:spPr>
            <a:xfrm>
              <a:off x="2085277" y="4375820"/>
              <a:ext cx="4726583" cy="581133"/>
            </a:xfrm>
            <a:prstGeom prst="roundRect">
              <a:avLst/>
            </a:prstGeom>
            <a:solidFill>
              <a:srgbClr val="92D050"/>
            </a:solidFill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just"/>
              <a:r>
                <a:rPr lang="nl-NL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Bọ rùa lạc mẹ vì: mải đuổi theo châu chấu nên lạc đường</a:t>
              </a:r>
              <a:r>
                <a:rPr lang="nl-NL" sz="1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lang="nl-NL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Arrow: Right 1"/>
            <p:cNvSpPr/>
            <p:nvPr/>
          </p:nvSpPr>
          <p:spPr>
            <a:xfrm>
              <a:off x="1657607" y="4472493"/>
              <a:ext cx="421245" cy="31878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2" name="Rounded Rectangle 2"/>
          <p:cNvSpPr/>
          <p:nvPr/>
        </p:nvSpPr>
        <p:spPr>
          <a:xfrm>
            <a:off x="533400" y="2227580"/>
            <a:ext cx="8622665" cy="735330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p>
            <a:pPr algn="just" defTabSz="903605"/>
            <a:r>
              <a:rPr lang="en-US" sz="2400" ker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nl-NL" sz="2400">
                <a:latin typeface="Arial" panose="020B0604020202020204" pitchFamily="34" charset="0"/>
                <a:cs typeface="Arial" panose="020B0604020202020204" pitchFamily="34" charset="0"/>
              </a:rPr>
              <a:t>Những việc làm nào cho thấy kiến biết chia sẻ với bạn? </a:t>
            </a:r>
            <a:endParaRPr lang="en-US" sz="2000" ker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41324" y="3016882"/>
            <a:ext cx="8515351" cy="1129665"/>
            <a:chOff x="1660927" y="4047428"/>
            <a:chExt cx="5150933" cy="821061"/>
          </a:xfrm>
        </p:grpSpPr>
        <p:sp>
          <p:nvSpPr>
            <p:cNvPr id="10" name="Rounded Rectangle 2"/>
            <p:cNvSpPr/>
            <p:nvPr/>
          </p:nvSpPr>
          <p:spPr>
            <a:xfrm>
              <a:off x="2085212" y="4047428"/>
              <a:ext cx="4726648" cy="821061"/>
            </a:xfrm>
            <a:prstGeom prst="roundRect">
              <a:avLst/>
            </a:prstGeom>
            <a:solidFill>
              <a:srgbClr val="92D050"/>
            </a:solidFill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p>
              <a:pPr algn="just"/>
              <a:r>
                <a:rPr lang="nl-NL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Những việc làm cho thấy kiến biết chia sẻ với bạn: hỏi han khi thấy bọ rùa khóc, muốn bọ rùa tả mẹ.</a:t>
              </a:r>
              <a:endParaRPr lang="vi-VN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Arrow: Right 1"/>
            <p:cNvSpPr/>
            <p:nvPr/>
          </p:nvSpPr>
          <p:spPr>
            <a:xfrm>
              <a:off x="1660927" y="4337026"/>
              <a:ext cx="421245" cy="31878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vi-VN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Rounded Rectangle 2"/>
          <p:cNvSpPr/>
          <p:nvPr/>
        </p:nvSpPr>
        <p:spPr>
          <a:xfrm>
            <a:off x="640467" y="4405896"/>
            <a:ext cx="7460488" cy="1015663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p>
            <a:pPr algn="just" defTabSz="903605"/>
            <a:r>
              <a:rPr lang="en-US" sz="2400" ker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nl-NL" sz="24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Bọ rùa đã làm những gì để tìm mẹ?</a:t>
            </a:r>
            <a:endParaRPr lang="vi-VN" sz="24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defTabSz="903605"/>
            <a:endParaRPr lang="en-US" sz="2400" ker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16534" y="5105401"/>
            <a:ext cx="8939531" cy="1064260"/>
            <a:chOff x="1656743" y="4239107"/>
            <a:chExt cx="5162084" cy="821061"/>
          </a:xfrm>
        </p:grpSpPr>
        <p:sp>
          <p:nvSpPr>
            <p:cNvPr id="14" name="Rounded Rectangle 2"/>
            <p:cNvSpPr/>
            <p:nvPr/>
          </p:nvSpPr>
          <p:spPr>
            <a:xfrm>
              <a:off x="2092179" y="4239107"/>
              <a:ext cx="4726648" cy="821061"/>
            </a:xfrm>
            <a:prstGeom prst="roundRect">
              <a:avLst/>
            </a:prstGeom>
            <a:solidFill>
              <a:srgbClr val="92D050"/>
            </a:solidFill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p>
              <a:pPr algn="just"/>
              <a:r>
                <a:rPr lang="nl-NL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Bọ rùa đã: vẽ tranh mẹ, cầm bức vẽ hỏi mọi người đi ngnang qua.</a:t>
              </a:r>
              <a:endParaRPr lang="vi-VN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Arrow: Right 1"/>
            <p:cNvSpPr/>
            <p:nvPr/>
          </p:nvSpPr>
          <p:spPr>
            <a:xfrm>
              <a:off x="1656743" y="4437585"/>
              <a:ext cx="421245" cy="31878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vi-VN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2"/>
          <p:cNvSpPr/>
          <p:nvPr/>
        </p:nvSpPr>
        <p:spPr>
          <a:xfrm>
            <a:off x="964518" y="460906"/>
            <a:ext cx="7112682" cy="682094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algn="just">
              <a:spcBef>
                <a:spcPts val="700"/>
              </a:spcBef>
              <a:spcAft>
                <a:spcPts val="700"/>
              </a:spcAft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nl-NL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Nhờ đâu các bạn tìm được mẹ cho bọ rùa?</a:t>
            </a:r>
            <a:endParaRPr lang="vi-VN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defTabSz="903605"/>
            <a:endParaRPr lang="en-US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3159" y="1111489"/>
            <a:ext cx="8915400" cy="1326911"/>
            <a:chOff x="1568741" y="4324348"/>
            <a:chExt cx="5214315" cy="821061"/>
          </a:xfrm>
        </p:grpSpPr>
        <p:sp>
          <p:nvSpPr>
            <p:cNvPr id="7" name="Rounded Rectangle 2"/>
            <p:cNvSpPr/>
            <p:nvPr/>
          </p:nvSpPr>
          <p:spPr>
            <a:xfrm>
              <a:off x="2056408" y="4324348"/>
              <a:ext cx="4726648" cy="821061"/>
            </a:xfrm>
            <a:prstGeom prst="roundRect">
              <a:avLst/>
            </a:prstGeom>
            <a:solidFill>
              <a:srgbClr val="92D050"/>
            </a:solidFill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just"/>
              <a:r>
                <a:rPr lang="nl-NL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 bạn tìm được mẹ cho bọ rùa nhờ có bức vẽ mẹ của bọ rùa.</a:t>
              </a:r>
              <a:endParaRPr lang="vi-VN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Arrow: Right 1"/>
            <p:cNvSpPr/>
            <p:nvPr/>
          </p:nvSpPr>
          <p:spPr>
            <a:xfrm>
              <a:off x="1568741" y="4613946"/>
              <a:ext cx="421245" cy="31878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ounded Rectangle 2"/>
          <p:cNvSpPr/>
          <p:nvPr/>
        </p:nvSpPr>
        <p:spPr>
          <a:xfrm>
            <a:off x="2156832" y="2742922"/>
            <a:ext cx="4258835" cy="758860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p>
            <a:pPr algn="ctr"/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3600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6200" y="3886200"/>
            <a:ext cx="8991600" cy="1280579"/>
            <a:chOff x="1368123" y="4324348"/>
            <a:chExt cx="5443738" cy="821061"/>
          </a:xfrm>
          <a:solidFill>
            <a:srgbClr val="92D050"/>
          </a:solidFill>
        </p:grpSpPr>
        <p:sp>
          <p:nvSpPr>
            <p:cNvPr id="10" name="Rounded Rectangle 2"/>
            <p:cNvSpPr/>
            <p:nvPr/>
          </p:nvSpPr>
          <p:spPr>
            <a:xfrm>
              <a:off x="1995654" y="4324348"/>
              <a:ext cx="4816207" cy="82106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p>
              <a:pPr algn="just"/>
              <a:r>
                <a:rPr lang="nl-NL" sz="2800" dirty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</a:t>
              </a:r>
              <a:r>
                <a:rPr lang="nl-NL" sz="28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ọi người cần quan tâm, chia sẻ, yêu thương, giúp đỡ người khác. </a:t>
              </a:r>
              <a:endParaRPr lang="vi-VN" sz="2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Arrow: Right 1"/>
            <p:cNvSpPr/>
            <p:nvPr/>
          </p:nvSpPr>
          <p:spPr>
            <a:xfrm>
              <a:off x="1368123" y="4596009"/>
              <a:ext cx="556216" cy="314888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vi-VN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/>
          <p:cNvSpPr/>
          <p:nvPr/>
        </p:nvSpPr>
        <p:spPr>
          <a:xfrm>
            <a:off x="1918120" y="1908140"/>
            <a:ext cx="4736260" cy="758860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6122" y="3505200"/>
            <a:ext cx="8400255" cy="758860"/>
            <a:chOff x="1568741" y="4342870"/>
            <a:chExt cx="5171804" cy="821061"/>
          </a:xfrm>
          <a:solidFill>
            <a:srgbClr val="92D050"/>
          </a:solidFill>
        </p:grpSpPr>
        <p:sp>
          <p:nvSpPr>
            <p:cNvPr id="6" name="Rounded Rectangle 2"/>
            <p:cNvSpPr/>
            <p:nvPr/>
          </p:nvSpPr>
          <p:spPr>
            <a:xfrm>
              <a:off x="1924338" y="4342870"/>
              <a:ext cx="4816207" cy="82106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t"/>
            <a:lstStyle/>
            <a:p>
              <a:pPr algn="just"/>
              <a:r>
                <a:rPr lang="nl-NL" sz="2800" dirty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</a:t>
              </a:r>
              <a:r>
                <a:rPr lang="nl-NL" sz="28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ần quan tâm, giúp đỡ bạn bè</a:t>
              </a:r>
              <a:r>
                <a:rPr lang="nl-NL" sz="2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</a:t>
              </a:r>
              <a:endParaRPr lang="vi-VN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just"/>
              <a:endParaRPr lang="vi-VN" sz="3200" dirty="0">
                <a:solidFill>
                  <a:schemeClr val="bg1"/>
                </a:solidFill>
                <a:latin typeface="Arial-SGK-TV" pitchFamily="2" charset="0"/>
                <a:ea typeface="Calibri" panose="020F0502020204030204" pitchFamily="34" charset="0"/>
                <a:cs typeface="Arial-SGK-TV" pitchFamily="2" charset="0"/>
              </a:endParaRPr>
            </a:p>
          </p:txBody>
        </p:sp>
        <p:sp>
          <p:nvSpPr>
            <p:cNvPr id="7" name="Arrow: Right 16"/>
            <p:cNvSpPr/>
            <p:nvPr/>
          </p:nvSpPr>
          <p:spPr>
            <a:xfrm>
              <a:off x="1568741" y="4596009"/>
              <a:ext cx="355597" cy="314786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8" name="Rounded Rectangle 2"/>
          <p:cNvSpPr/>
          <p:nvPr/>
        </p:nvSpPr>
        <p:spPr>
          <a:xfrm>
            <a:off x="2438400" y="287810"/>
            <a:ext cx="3695700" cy="55399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03605"/>
            <a:r>
              <a:rPr lang="en-US" sz="24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4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Bọ</a:t>
            </a:r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rùa</a:t>
            </a:r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endParaRPr lang="en-US" sz="24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hởi động"/>
          <p:cNvSpPr txBox="1"/>
          <p:nvPr/>
        </p:nvSpPr>
        <p:spPr>
          <a:xfrm>
            <a:off x="1676400" y="1524000"/>
            <a:ext cx="4876800" cy="76944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Bkgr tên lửa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914400" y="1249040"/>
            <a:ext cx="1319359" cy="1319359"/>
          </a:xfrm>
          <a:prstGeom prst="rect">
            <a:avLst/>
          </a:prstGeom>
        </p:spPr>
      </p:pic>
      <p:pic>
        <p:nvPicPr>
          <p:cNvPr id="4098" name="Picture 2" descr="C:\Users\MyPC\Desktop\nền PP\Nền động\Anh Dong (1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819400"/>
            <a:ext cx="3033712" cy="273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/>
          <p:cNvSpPr/>
          <p:nvPr/>
        </p:nvSpPr>
        <p:spPr>
          <a:xfrm>
            <a:off x="2438400" y="287810"/>
            <a:ext cx="3695700" cy="55399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03605"/>
            <a:r>
              <a:rPr lang="en-US" sz="24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4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Bọ</a:t>
            </a:r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rùa</a:t>
            </a:r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endParaRPr lang="en-US" sz="24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2"/>
          <p:cNvSpPr/>
          <p:nvPr/>
        </p:nvSpPr>
        <p:spPr>
          <a:xfrm>
            <a:off x="76200" y="2209800"/>
            <a:ext cx="8929504" cy="4572000"/>
          </a:xfrm>
          <a:custGeom>
            <a:avLst/>
            <a:gdLst>
              <a:gd name="connsiteX0" fmla="*/ 0 w 8929504"/>
              <a:gd name="connsiteY0" fmla="*/ 762015 h 4572000"/>
              <a:gd name="connsiteX1" fmla="*/ 762015 w 8929504"/>
              <a:gd name="connsiteY1" fmla="*/ 0 h 4572000"/>
              <a:gd name="connsiteX2" fmla="*/ 1479776 w 8929504"/>
              <a:gd name="connsiteY2" fmla="*/ 0 h 4572000"/>
              <a:gd name="connsiteX3" fmla="*/ 2123483 w 8929504"/>
              <a:gd name="connsiteY3" fmla="*/ 0 h 4572000"/>
              <a:gd name="connsiteX4" fmla="*/ 2619080 w 8929504"/>
              <a:gd name="connsiteY4" fmla="*/ 0 h 4572000"/>
              <a:gd name="connsiteX5" fmla="*/ 2966568 w 8929504"/>
              <a:gd name="connsiteY5" fmla="*/ 0 h 4572000"/>
              <a:gd name="connsiteX6" fmla="*/ 3388110 w 8929504"/>
              <a:gd name="connsiteY6" fmla="*/ 0 h 4572000"/>
              <a:gd name="connsiteX7" fmla="*/ 3957762 w 8929504"/>
              <a:gd name="connsiteY7" fmla="*/ 0 h 4572000"/>
              <a:gd name="connsiteX8" fmla="*/ 4601468 w 8929504"/>
              <a:gd name="connsiteY8" fmla="*/ 0 h 4572000"/>
              <a:gd name="connsiteX9" fmla="*/ 5319230 w 8929504"/>
              <a:gd name="connsiteY9" fmla="*/ 0 h 4572000"/>
              <a:gd name="connsiteX10" fmla="*/ 5666717 w 8929504"/>
              <a:gd name="connsiteY10" fmla="*/ 0 h 4572000"/>
              <a:gd name="connsiteX11" fmla="*/ 6384479 w 8929504"/>
              <a:gd name="connsiteY11" fmla="*/ 0 h 4572000"/>
              <a:gd name="connsiteX12" fmla="*/ 6731966 w 8929504"/>
              <a:gd name="connsiteY12" fmla="*/ 0 h 4572000"/>
              <a:gd name="connsiteX13" fmla="*/ 7301618 w 8929504"/>
              <a:gd name="connsiteY13" fmla="*/ 0 h 4572000"/>
              <a:gd name="connsiteX14" fmla="*/ 8167489 w 8929504"/>
              <a:gd name="connsiteY14" fmla="*/ 0 h 4572000"/>
              <a:gd name="connsiteX15" fmla="*/ 8929504 w 8929504"/>
              <a:gd name="connsiteY15" fmla="*/ 762015 h 4572000"/>
              <a:gd name="connsiteX16" fmla="*/ 8929504 w 8929504"/>
              <a:gd name="connsiteY16" fmla="*/ 1209051 h 4572000"/>
              <a:gd name="connsiteX17" fmla="*/ 8929504 w 8929504"/>
              <a:gd name="connsiteY17" fmla="*/ 1778005 h 4572000"/>
              <a:gd name="connsiteX18" fmla="*/ 8929504 w 8929504"/>
              <a:gd name="connsiteY18" fmla="*/ 2316480 h 4572000"/>
              <a:gd name="connsiteX19" fmla="*/ 8929504 w 8929504"/>
              <a:gd name="connsiteY19" fmla="*/ 2733036 h 4572000"/>
              <a:gd name="connsiteX20" fmla="*/ 8929504 w 8929504"/>
              <a:gd name="connsiteY20" fmla="*/ 3241031 h 4572000"/>
              <a:gd name="connsiteX21" fmla="*/ 8929504 w 8929504"/>
              <a:gd name="connsiteY21" fmla="*/ 3809985 h 4572000"/>
              <a:gd name="connsiteX22" fmla="*/ 8167489 w 8929504"/>
              <a:gd name="connsiteY22" fmla="*/ 4572000 h 4572000"/>
              <a:gd name="connsiteX23" fmla="*/ 7449728 w 8929504"/>
              <a:gd name="connsiteY23" fmla="*/ 4572000 h 4572000"/>
              <a:gd name="connsiteX24" fmla="*/ 7028185 w 8929504"/>
              <a:gd name="connsiteY24" fmla="*/ 4572000 h 4572000"/>
              <a:gd name="connsiteX25" fmla="*/ 6384479 w 8929504"/>
              <a:gd name="connsiteY25" fmla="*/ 4572000 h 4572000"/>
              <a:gd name="connsiteX26" fmla="*/ 5740772 w 8929504"/>
              <a:gd name="connsiteY26" fmla="*/ 4572000 h 4572000"/>
              <a:gd name="connsiteX27" fmla="*/ 5393285 w 8929504"/>
              <a:gd name="connsiteY27" fmla="*/ 4572000 h 4572000"/>
              <a:gd name="connsiteX28" fmla="*/ 4971742 w 8929504"/>
              <a:gd name="connsiteY28" fmla="*/ 4572000 h 4572000"/>
              <a:gd name="connsiteX29" fmla="*/ 4476145 w 8929504"/>
              <a:gd name="connsiteY29" fmla="*/ 4572000 h 4572000"/>
              <a:gd name="connsiteX30" fmla="*/ 4054603 w 8929504"/>
              <a:gd name="connsiteY30" fmla="*/ 4572000 h 4572000"/>
              <a:gd name="connsiteX31" fmla="*/ 3559006 w 8929504"/>
              <a:gd name="connsiteY31" fmla="*/ 4572000 h 4572000"/>
              <a:gd name="connsiteX32" fmla="*/ 3063408 w 8929504"/>
              <a:gd name="connsiteY32" fmla="*/ 4572000 h 4572000"/>
              <a:gd name="connsiteX33" fmla="*/ 2493757 w 8929504"/>
              <a:gd name="connsiteY33" fmla="*/ 4572000 h 4572000"/>
              <a:gd name="connsiteX34" fmla="*/ 2146269 w 8929504"/>
              <a:gd name="connsiteY34" fmla="*/ 4572000 h 4572000"/>
              <a:gd name="connsiteX35" fmla="*/ 1650672 w 8929504"/>
              <a:gd name="connsiteY35" fmla="*/ 4572000 h 4572000"/>
              <a:gd name="connsiteX36" fmla="*/ 762015 w 8929504"/>
              <a:gd name="connsiteY36" fmla="*/ 4572000 h 4572000"/>
              <a:gd name="connsiteX37" fmla="*/ 0 w 8929504"/>
              <a:gd name="connsiteY37" fmla="*/ 3809985 h 4572000"/>
              <a:gd name="connsiteX38" fmla="*/ 0 w 8929504"/>
              <a:gd name="connsiteY38" fmla="*/ 3332470 h 4572000"/>
              <a:gd name="connsiteX39" fmla="*/ 0 w 8929504"/>
              <a:gd name="connsiteY39" fmla="*/ 2763515 h 4572000"/>
              <a:gd name="connsiteX40" fmla="*/ 0 w 8929504"/>
              <a:gd name="connsiteY40" fmla="*/ 2225041 h 4572000"/>
              <a:gd name="connsiteX41" fmla="*/ 0 w 8929504"/>
              <a:gd name="connsiteY41" fmla="*/ 1717046 h 4572000"/>
              <a:gd name="connsiteX42" fmla="*/ 0 w 8929504"/>
              <a:gd name="connsiteY42" fmla="*/ 1239530 h 4572000"/>
              <a:gd name="connsiteX43" fmla="*/ 0 w 8929504"/>
              <a:gd name="connsiteY43" fmla="*/ 762015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8929504" h="4572000" fill="none" extrusionOk="0">
                <a:moveTo>
                  <a:pt x="0" y="762015"/>
                </a:moveTo>
                <a:cubicBezTo>
                  <a:pt x="-17028" y="333338"/>
                  <a:pt x="337993" y="-11632"/>
                  <a:pt x="762015" y="0"/>
                </a:cubicBezTo>
                <a:cubicBezTo>
                  <a:pt x="979038" y="-16046"/>
                  <a:pt x="1328307" y="8"/>
                  <a:pt x="1479776" y="0"/>
                </a:cubicBezTo>
                <a:cubicBezTo>
                  <a:pt x="1631245" y="-8"/>
                  <a:pt x="1969752" y="50230"/>
                  <a:pt x="2123483" y="0"/>
                </a:cubicBezTo>
                <a:cubicBezTo>
                  <a:pt x="2277214" y="-50230"/>
                  <a:pt x="2431422" y="57144"/>
                  <a:pt x="2619080" y="0"/>
                </a:cubicBezTo>
                <a:cubicBezTo>
                  <a:pt x="2806738" y="-57144"/>
                  <a:pt x="2873581" y="25939"/>
                  <a:pt x="2966568" y="0"/>
                </a:cubicBezTo>
                <a:cubicBezTo>
                  <a:pt x="3059555" y="-25939"/>
                  <a:pt x="3194477" y="16085"/>
                  <a:pt x="3388110" y="0"/>
                </a:cubicBezTo>
                <a:cubicBezTo>
                  <a:pt x="3581743" y="-16085"/>
                  <a:pt x="3675205" y="57825"/>
                  <a:pt x="3957762" y="0"/>
                </a:cubicBezTo>
                <a:cubicBezTo>
                  <a:pt x="4240319" y="-57825"/>
                  <a:pt x="4296551" y="17429"/>
                  <a:pt x="4601468" y="0"/>
                </a:cubicBezTo>
                <a:cubicBezTo>
                  <a:pt x="4906385" y="-17429"/>
                  <a:pt x="5110085" y="16875"/>
                  <a:pt x="5319230" y="0"/>
                </a:cubicBezTo>
                <a:cubicBezTo>
                  <a:pt x="5528375" y="-16875"/>
                  <a:pt x="5584553" y="16502"/>
                  <a:pt x="5666717" y="0"/>
                </a:cubicBezTo>
                <a:cubicBezTo>
                  <a:pt x="5748881" y="-16502"/>
                  <a:pt x="6209640" y="12027"/>
                  <a:pt x="6384479" y="0"/>
                </a:cubicBezTo>
                <a:cubicBezTo>
                  <a:pt x="6559318" y="-12027"/>
                  <a:pt x="6573787" y="36896"/>
                  <a:pt x="6731966" y="0"/>
                </a:cubicBezTo>
                <a:cubicBezTo>
                  <a:pt x="6890145" y="-36896"/>
                  <a:pt x="7177970" y="8327"/>
                  <a:pt x="7301618" y="0"/>
                </a:cubicBezTo>
                <a:cubicBezTo>
                  <a:pt x="7425266" y="-8327"/>
                  <a:pt x="7898630" y="31349"/>
                  <a:pt x="8167489" y="0"/>
                </a:cubicBezTo>
                <a:cubicBezTo>
                  <a:pt x="8544592" y="-9163"/>
                  <a:pt x="8977646" y="389830"/>
                  <a:pt x="8929504" y="762015"/>
                </a:cubicBezTo>
                <a:cubicBezTo>
                  <a:pt x="8966922" y="961482"/>
                  <a:pt x="8898587" y="1096699"/>
                  <a:pt x="8929504" y="1209051"/>
                </a:cubicBezTo>
                <a:cubicBezTo>
                  <a:pt x="8960421" y="1321403"/>
                  <a:pt x="8914334" y="1496319"/>
                  <a:pt x="8929504" y="1778005"/>
                </a:cubicBezTo>
                <a:cubicBezTo>
                  <a:pt x="8944674" y="2059691"/>
                  <a:pt x="8906920" y="2198562"/>
                  <a:pt x="8929504" y="2316480"/>
                </a:cubicBezTo>
                <a:cubicBezTo>
                  <a:pt x="8952088" y="2434399"/>
                  <a:pt x="8920508" y="2528107"/>
                  <a:pt x="8929504" y="2733036"/>
                </a:cubicBezTo>
                <a:cubicBezTo>
                  <a:pt x="8938500" y="2937965"/>
                  <a:pt x="8914096" y="3096514"/>
                  <a:pt x="8929504" y="3241031"/>
                </a:cubicBezTo>
                <a:cubicBezTo>
                  <a:pt x="8944912" y="3385548"/>
                  <a:pt x="8882959" y="3593304"/>
                  <a:pt x="8929504" y="3809985"/>
                </a:cubicBezTo>
                <a:cubicBezTo>
                  <a:pt x="8978554" y="4170944"/>
                  <a:pt x="8591243" y="4445843"/>
                  <a:pt x="8167489" y="4572000"/>
                </a:cubicBezTo>
                <a:cubicBezTo>
                  <a:pt x="7872099" y="4649487"/>
                  <a:pt x="7634558" y="4549811"/>
                  <a:pt x="7449728" y="4572000"/>
                </a:cubicBezTo>
                <a:cubicBezTo>
                  <a:pt x="7264898" y="4594189"/>
                  <a:pt x="7153562" y="4562367"/>
                  <a:pt x="7028185" y="4572000"/>
                </a:cubicBezTo>
                <a:cubicBezTo>
                  <a:pt x="6902808" y="4581633"/>
                  <a:pt x="6694868" y="4556639"/>
                  <a:pt x="6384479" y="4572000"/>
                </a:cubicBezTo>
                <a:cubicBezTo>
                  <a:pt x="6074090" y="4587361"/>
                  <a:pt x="5937846" y="4520164"/>
                  <a:pt x="5740772" y="4572000"/>
                </a:cubicBezTo>
                <a:cubicBezTo>
                  <a:pt x="5543698" y="4623836"/>
                  <a:pt x="5558420" y="4559713"/>
                  <a:pt x="5393285" y="4572000"/>
                </a:cubicBezTo>
                <a:cubicBezTo>
                  <a:pt x="5228150" y="4584287"/>
                  <a:pt x="5092859" y="4533071"/>
                  <a:pt x="4971742" y="4572000"/>
                </a:cubicBezTo>
                <a:cubicBezTo>
                  <a:pt x="4850625" y="4610929"/>
                  <a:pt x="4576011" y="4545349"/>
                  <a:pt x="4476145" y="4572000"/>
                </a:cubicBezTo>
                <a:cubicBezTo>
                  <a:pt x="4376279" y="4598651"/>
                  <a:pt x="4222441" y="4554646"/>
                  <a:pt x="4054603" y="4572000"/>
                </a:cubicBezTo>
                <a:cubicBezTo>
                  <a:pt x="3886765" y="4589354"/>
                  <a:pt x="3685814" y="4548916"/>
                  <a:pt x="3559006" y="4572000"/>
                </a:cubicBezTo>
                <a:cubicBezTo>
                  <a:pt x="3432198" y="4595084"/>
                  <a:pt x="3246453" y="4562571"/>
                  <a:pt x="3063408" y="4572000"/>
                </a:cubicBezTo>
                <a:cubicBezTo>
                  <a:pt x="2880363" y="4581429"/>
                  <a:pt x="2625441" y="4554210"/>
                  <a:pt x="2493757" y="4572000"/>
                </a:cubicBezTo>
                <a:cubicBezTo>
                  <a:pt x="2362073" y="4589790"/>
                  <a:pt x="2223128" y="4533172"/>
                  <a:pt x="2146269" y="4572000"/>
                </a:cubicBezTo>
                <a:cubicBezTo>
                  <a:pt x="2069410" y="4610828"/>
                  <a:pt x="1757950" y="4556684"/>
                  <a:pt x="1650672" y="4572000"/>
                </a:cubicBezTo>
                <a:cubicBezTo>
                  <a:pt x="1543394" y="4587316"/>
                  <a:pt x="997254" y="4518261"/>
                  <a:pt x="762015" y="4572000"/>
                </a:cubicBezTo>
                <a:cubicBezTo>
                  <a:pt x="368853" y="4590774"/>
                  <a:pt x="-11583" y="4148944"/>
                  <a:pt x="0" y="3809985"/>
                </a:cubicBezTo>
                <a:cubicBezTo>
                  <a:pt x="-46818" y="3676912"/>
                  <a:pt x="1801" y="3464804"/>
                  <a:pt x="0" y="3332470"/>
                </a:cubicBezTo>
                <a:cubicBezTo>
                  <a:pt x="-1801" y="3200137"/>
                  <a:pt x="30581" y="2991160"/>
                  <a:pt x="0" y="2763515"/>
                </a:cubicBezTo>
                <a:cubicBezTo>
                  <a:pt x="-30581" y="2535870"/>
                  <a:pt x="105" y="2469272"/>
                  <a:pt x="0" y="2225041"/>
                </a:cubicBezTo>
                <a:cubicBezTo>
                  <a:pt x="-105" y="1980810"/>
                  <a:pt x="32387" y="1828716"/>
                  <a:pt x="0" y="1717046"/>
                </a:cubicBezTo>
                <a:cubicBezTo>
                  <a:pt x="-32387" y="1605376"/>
                  <a:pt x="41817" y="1450626"/>
                  <a:pt x="0" y="1239530"/>
                </a:cubicBezTo>
                <a:cubicBezTo>
                  <a:pt x="-41817" y="1028434"/>
                  <a:pt x="29484" y="981100"/>
                  <a:pt x="0" y="762015"/>
                </a:cubicBezTo>
                <a:close/>
              </a:path>
              <a:path w="8929504" h="4572000" stroke="0" extrusionOk="0">
                <a:moveTo>
                  <a:pt x="0" y="762015"/>
                </a:moveTo>
                <a:cubicBezTo>
                  <a:pt x="-64879" y="418140"/>
                  <a:pt x="348905" y="84601"/>
                  <a:pt x="762015" y="0"/>
                </a:cubicBezTo>
                <a:cubicBezTo>
                  <a:pt x="921335" y="-43295"/>
                  <a:pt x="1124971" y="25688"/>
                  <a:pt x="1331667" y="0"/>
                </a:cubicBezTo>
                <a:cubicBezTo>
                  <a:pt x="1538363" y="-25688"/>
                  <a:pt x="1544617" y="14311"/>
                  <a:pt x="1753209" y="0"/>
                </a:cubicBezTo>
                <a:cubicBezTo>
                  <a:pt x="1961801" y="-14311"/>
                  <a:pt x="1987100" y="33531"/>
                  <a:pt x="2174752" y="0"/>
                </a:cubicBezTo>
                <a:cubicBezTo>
                  <a:pt x="2362404" y="-33531"/>
                  <a:pt x="2485425" y="29414"/>
                  <a:pt x="2596294" y="0"/>
                </a:cubicBezTo>
                <a:cubicBezTo>
                  <a:pt x="2707163" y="-29414"/>
                  <a:pt x="2866327" y="15114"/>
                  <a:pt x="2943782" y="0"/>
                </a:cubicBezTo>
                <a:cubicBezTo>
                  <a:pt x="3021237" y="-15114"/>
                  <a:pt x="3313928" y="24398"/>
                  <a:pt x="3513433" y="0"/>
                </a:cubicBezTo>
                <a:cubicBezTo>
                  <a:pt x="3712938" y="-24398"/>
                  <a:pt x="4004116" y="23149"/>
                  <a:pt x="4157140" y="0"/>
                </a:cubicBezTo>
                <a:cubicBezTo>
                  <a:pt x="4310164" y="-23149"/>
                  <a:pt x="4388269" y="8609"/>
                  <a:pt x="4504628" y="0"/>
                </a:cubicBezTo>
                <a:cubicBezTo>
                  <a:pt x="4620987" y="-8609"/>
                  <a:pt x="4837495" y="5731"/>
                  <a:pt x="5148334" y="0"/>
                </a:cubicBezTo>
                <a:cubicBezTo>
                  <a:pt x="5459173" y="-5731"/>
                  <a:pt x="5382862" y="16448"/>
                  <a:pt x="5495822" y="0"/>
                </a:cubicBezTo>
                <a:cubicBezTo>
                  <a:pt x="5608782" y="-16448"/>
                  <a:pt x="5742610" y="35766"/>
                  <a:pt x="5917364" y="0"/>
                </a:cubicBezTo>
                <a:cubicBezTo>
                  <a:pt x="6092118" y="-35766"/>
                  <a:pt x="6283935" y="8375"/>
                  <a:pt x="6487016" y="0"/>
                </a:cubicBezTo>
                <a:cubicBezTo>
                  <a:pt x="6690097" y="-8375"/>
                  <a:pt x="6822410" y="49471"/>
                  <a:pt x="6908558" y="0"/>
                </a:cubicBezTo>
                <a:cubicBezTo>
                  <a:pt x="6994706" y="-49471"/>
                  <a:pt x="7171145" y="36117"/>
                  <a:pt x="7256046" y="0"/>
                </a:cubicBezTo>
                <a:cubicBezTo>
                  <a:pt x="7340947" y="-36117"/>
                  <a:pt x="7835190" y="63144"/>
                  <a:pt x="8167489" y="0"/>
                </a:cubicBezTo>
                <a:cubicBezTo>
                  <a:pt x="8617025" y="-115299"/>
                  <a:pt x="8947231" y="416289"/>
                  <a:pt x="8929504" y="762015"/>
                </a:cubicBezTo>
                <a:cubicBezTo>
                  <a:pt x="8976776" y="912656"/>
                  <a:pt x="8919697" y="1084557"/>
                  <a:pt x="8929504" y="1209051"/>
                </a:cubicBezTo>
                <a:cubicBezTo>
                  <a:pt x="8939311" y="1333545"/>
                  <a:pt x="8905133" y="1556354"/>
                  <a:pt x="8929504" y="1747525"/>
                </a:cubicBezTo>
                <a:cubicBezTo>
                  <a:pt x="8953875" y="1938696"/>
                  <a:pt x="8887092" y="2079342"/>
                  <a:pt x="8929504" y="2194561"/>
                </a:cubicBezTo>
                <a:cubicBezTo>
                  <a:pt x="8971916" y="2309780"/>
                  <a:pt x="8909023" y="2548449"/>
                  <a:pt x="8929504" y="2641597"/>
                </a:cubicBezTo>
                <a:cubicBezTo>
                  <a:pt x="8949985" y="2734745"/>
                  <a:pt x="8896467" y="2970686"/>
                  <a:pt x="8929504" y="3149592"/>
                </a:cubicBezTo>
                <a:cubicBezTo>
                  <a:pt x="8962541" y="3328499"/>
                  <a:pt x="8858354" y="3575914"/>
                  <a:pt x="8929504" y="3809985"/>
                </a:cubicBezTo>
                <a:cubicBezTo>
                  <a:pt x="8921247" y="4240041"/>
                  <a:pt x="8616895" y="4622996"/>
                  <a:pt x="8167489" y="4572000"/>
                </a:cubicBezTo>
                <a:cubicBezTo>
                  <a:pt x="7914447" y="4621306"/>
                  <a:pt x="7865620" y="4543674"/>
                  <a:pt x="7597837" y="4572000"/>
                </a:cubicBezTo>
                <a:cubicBezTo>
                  <a:pt x="7330054" y="4600326"/>
                  <a:pt x="7175940" y="4549793"/>
                  <a:pt x="7028185" y="4572000"/>
                </a:cubicBezTo>
                <a:cubicBezTo>
                  <a:pt x="6880430" y="4594207"/>
                  <a:pt x="6814859" y="4531410"/>
                  <a:pt x="6680698" y="4572000"/>
                </a:cubicBezTo>
                <a:cubicBezTo>
                  <a:pt x="6546537" y="4612590"/>
                  <a:pt x="6446931" y="4557231"/>
                  <a:pt x="6259155" y="4572000"/>
                </a:cubicBezTo>
                <a:cubicBezTo>
                  <a:pt x="6071379" y="4586769"/>
                  <a:pt x="5960551" y="4535536"/>
                  <a:pt x="5763558" y="4572000"/>
                </a:cubicBezTo>
                <a:cubicBezTo>
                  <a:pt x="5566565" y="4608464"/>
                  <a:pt x="5419593" y="4559692"/>
                  <a:pt x="5193906" y="4572000"/>
                </a:cubicBezTo>
                <a:cubicBezTo>
                  <a:pt x="4968219" y="4584308"/>
                  <a:pt x="4824902" y="4548097"/>
                  <a:pt x="4476145" y="4572000"/>
                </a:cubicBezTo>
                <a:cubicBezTo>
                  <a:pt x="4127388" y="4595903"/>
                  <a:pt x="4130914" y="4561976"/>
                  <a:pt x="3980548" y="4572000"/>
                </a:cubicBezTo>
                <a:cubicBezTo>
                  <a:pt x="3830182" y="4582024"/>
                  <a:pt x="3612397" y="4513114"/>
                  <a:pt x="3410896" y="4572000"/>
                </a:cubicBezTo>
                <a:cubicBezTo>
                  <a:pt x="3209395" y="4630886"/>
                  <a:pt x="3129517" y="4538279"/>
                  <a:pt x="2915299" y="4572000"/>
                </a:cubicBezTo>
                <a:cubicBezTo>
                  <a:pt x="2701081" y="4605721"/>
                  <a:pt x="2615043" y="4554020"/>
                  <a:pt x="2345647" y="4572000"/>
                </a:cubicBezTo>
                <a:cubicBezTo>
                  <a:pt x="2076251" y="4589980"/>
                  <a:pt x="1898213" y="4515830"/>
                  <a:pt x="1775995" y="4572000"/>
                </a:cubicBezTo>
                <a:cubicBezTo>
                  <a:pt x="1653777" y="4628170"/>
                  <a:pt x="1493889" y="4536508"/>
                  <a:pt x="1280398" y="4572000"/>
                </a:cubicBezTo>
                <a:cubicBezTo>
                  <a:pt x="1066907" y="4607492"/>
                  <a:pt x="913505" y="4543642"/>
                  <a:pt x="762015" y="4572000"/>
                </a:cubicBezTo>
                <a:cubicBezTo>
                  <a:pt x="402205" y="4654888"/>
                  <a:pt x="14986" y="4221483"/>
                  <a:pt x="0" y="3809985"/>
                </a:cubicBezTo>
                <a:cubicBezTo>
                  <a:pt x="-40531" y="3660830"/>
                  <a:pt x="21186" y="3526147"/>
                  <a:pt x="0" y="3271510"/>
                </a:cubicBezTo>
                <a:cubicBezTo>
                  <a:pt x="-21186" y="3016874"/>
                  <a:pt x="7785" y="2966444"/>
                  <a:pt x="0" y="2702556"/>
                </a:cubicBezTo>
                <a:cubicBezTo>
                  <a:pt x="-7785" y="2438668"/>
                  <a:pt x="5980" y="2447815"/>
                  <a:pt x="0" y="2225041"/>
                </a:cubicBezTo>
                <a:cubicBezTo>
                  <a:pt x="-5980" y="2002267"/>
                  <a:pt x="33595" y="1860142"/>
                  <a:pt x="0" y="1747525"/>
                </a:cubicBezTo>
                <a:cubicBezTo>
                  <a:pt x="-33595" y="1634908"/>
                  <a:pt x="27721" y="1390665"/>
                  <a:pt x="0" y="1300490"/>
                </a:cubicBezTo>
                <a:cubicBezTo>
                  <a:pt x="-27721" y="1210315"/>
                  <a:pt x="35696" y="945383"/>
                  <a:pt x="0" y="762015"/>
                </a:cubicBezTo>
                <a:close/>
              </a:path>
            </a:pathLst>
          </a:custGeom>
          <a:solidFill>
            <a:srgbClr val="FFC000">
              <a:lumMod val="20000"/>
              <a:lumOff val="80000"/>
            </a:srgbClr>
          </a:solidFill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63500" indent="-63500" algn="just">
              <a:tabLst>
                <a:tab pos="693420" algn="l"/>
              </a:tabLst>
            </a:pPr>
            <a:r>
              <a:rPr lang="en-US" sz="3200" dirty="0">
                <a:latin typeface="Arial-SGK-TV" pitchFamily="2" charset="0"/>
                <a:cs typeface="Arial-SGK-TV" pitchFamily="2" charset="0"/>
              </a:rPr>
              <a:t>     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Bọ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rùa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chờ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Bỗng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biếc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ngang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bụi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cúc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nhảy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bọ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rùa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vội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đuổi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00" indent="-63500" algn="just">
              <a:tabLst>
                <a:tab pos="693420" algn="l"/>
              </a:tabLs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Bọ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rùa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693420" algn="l"/>
              </a:tabLs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- Sao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 -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693420" algn="l"/>
              </a:tabLs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ạ.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693420" algn="l"/>
              </a:tabLs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693420" algn="l"/>
              </a:tabLs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ạ.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ounded Rectangle 2"/>
          <p:cNvSpPr/>
          <p:nvPr/>
        </p:nvSpPr>
        <p:spPr>
          <a:xfrm>
            <a:off x="3046468" y="1143000"/>
            <a:ext cx="2973332" cy="614448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03605"/>
            <a:r>
              <a:rPr lang="en-US" sz="2800" b="1" kern="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800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800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endParaRPr lang="en-US" sz="2800" b="1" kern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/>
          <p:cNvSpPr/>
          <p:nvPr/>
        </p:nvSpPr>
        <p:spPr>
          <a:xfrm>
            <a:off x="2438400" y="287810"/>
            <a:ext cx="3695700" cy="55399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03605"/>
            <a:r>
              <a:rPr lang="en-US" sz="24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4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Bọ</a:t>
            </a:r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rùa</a:t>
            </a:r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endParaRPr lang="en-US" sz="24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í hiệu - Khám phá &amp; Luyện tập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9459" y="1113678"/>
            <a:ext cx="637766" cy="6389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4859" y="1146975"/>
            <a:ext cx="4851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cs typeface="Arial-SGK-TV" pitchFamily="2" charset="0"/>
              </a:rPr>
              <a:t>Giọng ai cũng hay</a:t>
            </a:r>
            <a:endParaRPr lang="vi-VN" sz="3200" b="1" dirty="0">
              <a:cs typeface="Arial-SGK-TV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66635" y="1828800"/>
            <a:ext cx="8448767" cy="3657601"/>
            <a:chOff x="466634" y="2727015"/>
            <a:chExt cx="11051548" cy="3824346"/>
          </a:xfrm>
        </p:grpSpPr>
        <p:sp>
          <p:nvSpPr>
            <p:cNvPr id="8" name="TextBox 7"/>
            <p:cNvSpPr txBox="1"/>
            <p:nvPr/>
          </p:nvSpPr>
          <p:spPr>
            <a:xfrm>
              <a:off x="466634" y="2727015"/>
              <a:ext cx="6964885" cy="611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200" dirty="0">
                  <a:cs typeface="Arial-SGK-TV" pitchFamily="2" charset="0"/>
                </a:rPr>
                <a:t>Cùng các bạn đọc phân vai: </a:t>
              </a:r>
              <a:endParaRPr lang="vi-VN" sz="3200" dirty="0">
                <a:cs typeface="Arial-SGK-TV" pitchFamily="2" charset="0"/>
              </a:endParaRPr>
            </a:p>
          </p:txBody>
        </p:sp>
        <p:pic>
          <p:nvPicPr>
            <p:cNvPr id="9" name="Picture 8" descr="A picture containing clipart&#10;&#10;Description automatically generated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4039" y="3461003"/>
              <a:ext cx="7474143" cy="3090358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0" y="3260807"/>
            <a:ext cx="3251197" cy="3368593"/>
            <a:chOff x="1357959" y="3496526"/>
            <a:chExt cx="3251197" cy="3368593"/>
          </a:xfrm>
        </p:grpSpPr>
        <p:pic>
          <p:nvPicPr>
            <p:cNvPr id="10" name="图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7959" y="3496526"/>
              <a:ext cx="3251197" cy="3368593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807078" y="4238881"/>
              <a:ext cx="23317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600" dirty="0">
                  <a:solidFill>
                    <a:schemeClr val="bg1"/>
                  </a:solidFill>
                  <a:cs typeface="Arial-SGK-TV" pitchFamily="2" charset="0"/>
                </a:rPr>
                <a:t>Luyện đọc </a:t>
              </a:r>
              <a:endParaRPr lang="vi-VN" sz="3600" dirty="0">
                <a:solidFill>
                  <a:schemeClr val="bg1"/>
                </a:solidFill>
                <a:cs typeface="Arial-SGK-TV" pitchFamily="2" charset="0"/>
              </a:endParaRPr>
            </a:p>
            <a:p>
              <a:pPr algn="ctr"/>
              <a:r>
                <a:rPr lang="vi-VN" sz="3600" dirty="0">
                  <a:solidFill>
                    <a:schemeClr val="bg1"/>
                  </a:solidFill>
                  <a:cs typeface="Arial-SGK-TV" pitchFamily="2" charset="0"/>
                </a:rPr>
                <a:t>nhóm</a:t>
              </a:r>
              <a:endParaRPr lang="vi-VN" sz="3600" dirty="0">
                <a:solidFill>
                  <a:schemeClr val="bg1"/>
                </a:solidFill>
                <a:cs typeface="Arial-SGK-TV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ủng cố bài học"/>
          <p:cNvSpPr/>
          <p:nvPr/>
        </p:nvSpPr>
        <p:spPr>
          <a:xfrm>
            <a:off x="1295400" y="1164825"/>
            <a:ext cx="44914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8965">
              <a:defRPr/>
            </a:pPr>
            <a:r>
              <a:rPr lang="vi-VN" sz="4000" b="1" dirty="0">
                <a:solidFill>
                  <a:srgbClr val="EC008C"/>
                </a:solidFill>
                <a:ea typeface="Arial-Rounded" pitchFamily="34" charset="0"/>
                <a:cs typeface="Arial-SGK-TV" pitchFamily="2" charset="0"/>
              </a:rPr>
              <a:t>Củng cố bài học</a:t>
            </a:r>
            <a:endParaRPr lang="en-GB" sz="4000" b="1" dirty="0">
              <a:solidFill>
                <a:srgbClr val="EC008C"/>
              </a:solidFill>
              <a:ea typeface="Arial-Rounded" pitchFamily="34" charset="0"/>
              <a:cs typeface="Arial-SGK-TV" pitchFamily="2" charset="0"/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33599"/>
            <a:ext cx="8516618" cy="4624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4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33400"/>
            <a:ext cx="7772400" cy="12954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Chia </a:t>
            </a:r>
            <a:r>
              <a:rPr lang="en-US" sz="3600" dirty="0" err="1">
                <a:solidFill>
                  <a:schemeClr val="tx1"/>
                </a:solidFill>
              </a:rPr>
              <a:t>sẻ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với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bạn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về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các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hình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ảnh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em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thấy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trong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bức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tranh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dưới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đây</a:t>
            </a:r>
            <a:r>
              <a:rPr lang="en-US" sz="3600" dirty="0">
                <a:solidFill>
                  <a:schemeClr val="tx1"/>
                </a:solidFill>
              </a:rPr>
              <a:t>: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5" name="Bkgr tên lửa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152400" y="533400"/>
            <a:ext cx="1025554" cy="1025554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5215" r="-128" b="54257"/>
          <a:stretch>
            <a:fillRect/>
          </a:stretch>
        </p:blipFill>
        <p:spPr bwMode="auto">
          <a:xfrm>
            <a:off x="-13855" y="2133600"/>
            <a:ext cx="9144000" cy="46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hởi động"/>
          <p:cNvSpPr txBox="1"/>
          <p:nvPr/>
        </p:nvSpPr>
        <p:spPr>
          <a:xfrm>
            <a:off x="1600200" y="1371600"/>
            <a:ext cx="6400800" cy="76944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Ảnh động trang trí powerpoint (4)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9" y="2895600"/>
            <a:ext cx="3795155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í hiệu - Khám phá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03" y="888508"/>
            <a:ext cx="1294097" cy="12940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81" y="867522"/>
            <a:ext cx="9111019" cy="5990478"/>
          </a:xfrm>
        </p:spPr>
        <p:txBody>
          <a:bodyPr>
            <a:normAutofit/>
          </a:bodyPr>
          <a:lstStyle/>
          <a:p>
            <a:pPr marL="0" indent="0" algn="just">
              <a:buNone/>
              <a:tabLst>
                <a:tab pos="339725" algn="l"/>
              </a:tabLst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Bọ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rùa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chờ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Bỗng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chấu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biếc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ngang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bụi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cúc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chấu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nhảy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bọ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rùa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vội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đuổi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  <a:tabLst>
                <a:tab pos="339725" algn="l"/>
              </a:tabLst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Bọ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rùa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oà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khóc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  <a:tabLst>
                <a:tab pos="339725" algn="l"/>
              </a:tabLst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	- Sao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? -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  <a:tabLst>
                <a:tab pos="339725" algn="l"/>
              </a:tabLst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ạ.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  <a:tabLst>
                <a:tab pos="339725" algn="l"/>
              </a:tabLst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  <a:tabLst>
                <a:tab pos="339725" algn="l"/>
              </a:tabLst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ạ.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  <a:tabLst>
                <a:tab pos="339725" algn="l"/>
              </a:tabLst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Bọ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rùa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  <a:tabLst>
                <a:tab pos="339725" algn="l"/>
              </a:tabLst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  <a:tabLst>
                <a:tab pos="339725" algn="l"/>
              </a:tabLst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Bọ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rùa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bèn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 Con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qua,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:”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?”.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chờ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600" dirty="0"/>
          </a:p>
        </p:txBody>
      </p:sp>
      <p:grpSp>
        <p:nvGrpSpPr>
          <p:cNvPr id="5" name="Group 4"/>
          <p:cNvGrpSpPr/>
          <p:nvPr/>
        </p:nvGrpSpPr>
        <p:grpSpPr>
          <a:xfrm>
            <a:off x="102254" y="46878"/>
            <a:ext cx="1878946" cy="638922"/>
            <a:chOff x="102254" y="759733"/>
            <a:chExt cx="1878946" cy="638922"/>
          </a:xfrm>
        </p:grpSpPr>
        <p:pic>
          <p:nvPicPr>
            <p:cNvPr id="6" name="Kí hiệu - Khám phá &amp; Luyện tập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02254" y="759733"/>
              <a:ext cx="638922" cy="63892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79571" y="813880"/>
              <a:ext cx="15016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1.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ounded Rectangle 2"/>
          <p:cNvSpPr/>
          <p:nvPr/>
        </p:nvSpPr>
        <p:spPr>
          <a:xfrm>
            <a:off x="2476500" y="0"/>
            <a:ext cx="4191000" cy="55399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03605"/>
            <a:r>
              <a:rPr lang="en-US" sz="28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8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Bọ</a:t>
            </a:r>
            <a:r>
              <a:rPr lang="en-US" sz="2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rùa</a:t>
            </a:r>
            <a:r>
              <a:rPr lang="en-US" sz="2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endParaRPr lang="en-US" sz="28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637" y="1524000"/>
            <a:ext cx="89916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  <a:tabLst>
                <a:tab pos="339725" algn="l"/>
              </a:tabLst>
            </a:pPr>
            <a:r>
              <a:rPr lang="en-US" sz="3200" dirty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Chờ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lâu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mệt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bọ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rùa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phịch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khóc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Bỗng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bọ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rùa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  <a:tabLst>
                <a:tab pos="339725" algn="l"/>
              </a:tabLst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à…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  <a:tabLst>
                <a:tab pos="339725" algn="l"/>
              </a:tabLst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Ngẩng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rùa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rái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Bọ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rùa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ào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ôm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chặt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bọ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rùa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  <a:tabLst>
                <a:tab pos="339725" algn="l"/>
              </a:tabLst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Bef>
                <a:spcPts val="300"/>
              </a:spcBef>
              <a:spcAft>
                <a:spcPts val="300"/>
              </a:spcAft>
              <a:tabLst>
                <a:tab pos="398145" algn="l"/>
              </a:tabLst>
            </a:pP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Gờ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ri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– ben</a:t>
            </a:r>
            <a:endParaRPr lang="en-US" sz="2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Bef>
                <a:spcPts val="300"/>
              </a:spcBef>
              <a:spcAft>
                <a:spcPts val="300"/>
              </a:spcAft>
              <a:tabLst>
                <a:tab pos="398145" algn="l"/>
              </a:tabLst>
            </a:pP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endParaRPr lang="vi-VN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6"/>
          <p:cNvSpPr txBox="1">
            <a:spLocks noChangeArrowheads="1"/>
          </p:cNvSpPr>
          <p:nvPr/>
        </p:nvSpPr>
        <p:spPr bwMode="auto">
          <a:xfrm>
            <a:off x="2743200" y="381000"/>
            <a:ext cx="338426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24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000" b="1" kern="0" dirty="0" err="1">
                <a:solidFill>
                  <a:prstClr val="black"/>
                </a:solidFill>
                <a:latin typeface="Arial" panose="020B0604020202020204" pitchFamily="34" charset="0"/>
                <a:ea typeface="华康海报体W12(P)" panose="040B0C00000000000000" pitchFamily="82" charset="-122"/>
                <a:cs typeface="Arial" panose="020B0604020202020204" pitchFamily="34" charset="0"/>
              </a:rPr>
              <a:t>Luyện</a:t>
            </a:r>
            <a:r>
              <a:rPr lang="en-US" altLang="zh-CN" sz="3000" b="1" kern="0" dirty="0">
                <a:solidFill>
                  <a:prstClr val="black"/>
                </a:solidFill>
                <a:latin typeface="Arial" panose="020B0604020202020204" pitchFamily="34" charset="0"/>
                <a:ea typeface="华康海报体W12(P)" panose="040B0C00000000000000" pitchFamily="82" charset="-122"/>
                <a:cs typeface="Arial" panose="020B0604020202020204" pitchFamily="34" charset="0"/>
              </a:rPr>
              <a:t> </a:t>
            </a:r>
            <a:r>
              <a:rPr lang="en-US" altLang="zh-CN" sz="3000" b="1" kern="0" dirty="0" err="1">
                <a:solidFill>
                  <a:prstClr val="black"/>
                </a:solidFill>
                <a:latin typeface="Arial" panose="020B0604020202020204" pitchFamily="34" charset="0"/>
                <a:ea typeface="华康海报体W12(P)" panose="040B0C00000000000000" pitchFamily="82" charset="-122"/>
                <a:cs typeface="Arial" panose="020B0604020202020204" pitchFamily="34" charset="0"/>
              </a:rPr>
              <a:t>đọc</a:t>
            </a:r>
            <a:r>
              <a:rPr lang="en-US" altLang="zh-CN" sz="3000" b="1" kern="0" dirty="0">
                <a:solidFill>
                  <a:prstClr val="black"/>
                </a:solidFill>
                <a:latin typeface="Arial" panose="020B0604020202020204" pitchFamily="34" charset="0"/>
                <a:ea typeface="华康海报体W12(P)" panose="040B0C00000000000000" pitchFamily="82" charset="-122"/>
                <a:cs typeface="Arial" panose="020B0604020202020204" pitchFamily="34" charset="0"/>
              </a:rPr>
              <a:t> </a:t>
            </a:r>
            <a:r>
              <a:rPr lang="en-US" altLang="zh-CN" sz="3000" b="1" kern="0" dirty="0" err="1">
                <a:solidFill>
                  <a:prstClr val="black"/>
                </a:solidFill>
                <a:latin typeface="Arial" panose="020B0604020202020204" pitchFamily="34" charset="0"/>
                <a:ea typeface="华康海报体W12(P)" panose="040B0C00000000000000" pitchFamily="82" charset="-122"/>
                <a:cs typeface="Arial" panose="020B0604020202020204" pitchFamily="34" charset="0"/>
              </a:rPr>
              <a:t>từ</a:t>
            </a:r>
            <a:r>
              <a:rPr lang="en-US" altLang="zh-CN" sz="3000" b="1" kern="0" dirty="0">
                <a:solidFill>
                  <a:prstClr val="black"/>
                </a:solidFill>
                <a:latin typeface="Arial" panose="020B0604020202020204" pitchFamily="34" charset="0"/>
                <a:ea typeface="华康海报体W12(P)" panose="040B0C00000000000000" pitchFamily="82" charset="-122"/>
                <a:cs typeface="Arial" panose="020B0604020202020204" pitchFamily="34" charset="0"/>
              </a:rPr>
              <a:t> </a:t>
            </a:r>
            <a:r>
              <a:rPr lang="en-US" altLang="zh-CN" sz="3000" b="1" kern="0" dirty="0" err="1">
                <a:solidFill>
                  <a:prstClr val="black"/>
                </a:solidFill>
                <a:latin typeface="Arial" panose="020B0604020202020204" pitchFamily="34" charset="0"/>
                <a:ea typeface="华康海报体W12(P)" panose="040B0C00000000000000" pitchFamily="82" charset="-122"/>
                <a:cs typeface="Arial" panose="020B0604020202020204" pitchFamily="34" charset="0"/>
              </a:rPr>
              <a:t>khó</a:t>
            </a:r>
            <a:endParaRPr lang="zh-CN" altLang="en-US" sz="3000" b="1" kern="0" dirty="0">
              <a:solidFill>
                <a:prstClr val="black"/>
              </a:solidFill>
              <a:latin typeface="Arial" panose="020B0604020202020204" pitchFamily="34" charset="0"/>
              <a:ea typeface="华康海报体W12(P)" panose="040B0C00000000000000" pitchFamily="82" charset="-122"/>
              <a:cs typeface="Arial" panose="020B0604020202020204" pitchFamily="34" charset="0"/>
            </a:endParaRPr>
          </a:p>
        </p:txBody>
      </p:sp>
      <p:pic>
        <p:nvPicPr>
          <p:cNvPr id="1026" name="Picture 2" descr="https://img2.thuthuatphanmem.vn/uploads/2019/02/22/lac-lu-cai-dau-nay-lac-lu-cai-minh-nay-o-sao-be-khong-lac_11122349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662" y="4330262"/>
            <a:ext cx="2603938" cy="260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1752601"/>
            <a:ext cx="1371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69010">
              <a:defRPr/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rùa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600" y="1752601"/>
            <a:ext cx="1371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69010">
              <a:defRPr/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800" y="1752600"/>
            <a:ext cx="1371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69010"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quay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2514600"/>
            <a:ext cx="86762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Bọ rùa chạy ào tới, mẹ ôm chặt bọ rùa và bảo. </a:t>
            </a:r>
            <a:endParaRPr lang="vi-VN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0312" y="3429000"/>
            <a:ext cx="86348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Chờ một lúc lâu, mệt quá,  bọ rùa ngồi phịch xuống, khóc.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583123" y="3399937"/>
            <a:ext cx="141004" cy="506116"/>
            <a:chOff x="1313137" y="3648100"/>
            <a:chExt cx="182317" cy="763398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1428342" y="3648100"/>
              <a:ext cx="67112" cy="76339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1313137" y="3648100"/>
              <a:ext cx="67112" cy="76339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/>
          <p:cNvCxnSpPr/>
          <p:nvPr/>
        </p:nvCxnSpPr>
        <p:spPr>
          <a:xfrm flipV="1">
            <a:off x="1172294" y="3429000"/>
            <a:ext cx="49240" cy="48436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723698" y="2546132"/>
            <a:ext cx="49240" cy="48436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3048000" y="3429000"/>
            <a:ext cx="141004" cy="506116"/>
            <a:chOff x="1313137" y="3648100"/>
            <a:chExt cx="182317" cy="763398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1428342" y="3648100"/>
              <a:ext cx="67112" cy="76339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1313137" y="3648100"/>
              <a:ext cx="67112" cy="76339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8774396" y="3399937"/>
            <a:ext cx="141004" cy="506116"/>
            <a:chOff x="1313137" y="3648100"/>
            <a:chExt cx="182317" cy="763398"/>
          </a:xfrm>
        </p:grpSpPr>
        <p:cxnSp>
          <p:nvCxnSpPr>
            <p:cNvPr id="20" name="Straight Connector 19"/>
            <p:cNvCxnSpPr/>
            <p:nvPr/>
          </p:nvCxnSpPr>
          <p:spPr>
            <a:xfrm flipV="1">
              <a:off x="1428342" y="3648100"/>
              <a:ext cx="67112" cy="76339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1313137" y="3648100"/>
              <a:ext cx="67112" cy="76339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/>
          <p:cNvCxnSpPr/>
          <p:nvPr/>
        </p:nvCxnSpPr>
        <p:spPr>
          <a:xfrm flipV="1">
            <a:off x="5910126" y="3429000"/>
            <a:ext cx="49240" cy="48436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4236352" y="2546132"/>
            <a:ext cx="49240" cy="48436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768662" y="2541526"/>
            <a:ext cx="10305" cy="4877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7929619" y="2460231"/>
            <a:ext cx="51904" cy="50611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5638800" y="2523152"/>
            <a:ext cx="51904" cy="50611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348441" y="304800"/>
            <a:ext cx="3357159" cy="1089443"/>
            <a:chOff x="4225035" y="2603433"/>
            <a:chExt cx="3357159" cy="1089443"/>
          </a:xfrm>
        </p:grpSpPr>
        <p:sp>
          <p:nvSpPr>
            <p:cNvPr id="5" name="Wave 4"/>
            <p:cNvSpPr/>
            <p:nvPr/>
          </p:nvSpPr>
          <p:spPr>
            <a:xfrm>
              <a:off x="4225035" y="2603433"/>
              <a:ext cx="3357159" cy="1089443"/>
            </a:xfrm>
            <a:prstGeom prst="wave">
              <a:avLst/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64565"/>
              <a:endParaRPr lang="en-US" kern="0">
                <a:solidFill>
                  <a:prstClr val="white"/>
                </a:solidFill>
              </a:endParaRPr>
            </a:p>
          </p:txBody>
        </p:sp>
        <p:sp>
          <p:nvSpPr>
            <p:cNvPr id="6" name="文本框 6"/>
            <p:cNvSpPr txBox="1">
              <a:spLocks noChangeArrowheads="1"/>
            </p:cNvSpPr>
            <p:nvPr/>
          </p:nvSpPr>
          <p:spPr bwMode="auto">
            <a:xfrm>
              <a:off x="4495800" y="2832212"/>
              <a:ext cx="281940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algn="ctr" defTabSz="51244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000" b="1" kern="0" dirty="0">
                  <a:solidFill>
                    <a:prstClr val="black"/>
                  </a:solidFill>
                  <a:latin typeface="Arial" panose="020B0604020202020204" pitchFamily="34" charset="0"/>
                  <a:ea typeface="华康海报体W12(P)" panose="040B0C00000000000000" pitchFamily="82" charset="-122"/>
                  <a:cs typeface="Arial" panose="020B0604020202020204" pitchFamily="34" charset="0"/>
                </a:rPr>
                <a:t>Chia </a:t>
              </a:r>
              <a:r>
                <a:rPr lang="en-US" altLang="zh-CN" sz="3000" b="1" kern="0" dirty="0" err="1">
                  <a:solidFill>
                    <a:prstClr val="black"/>
                  </a:solidFill>
                  <a:latin typeface="Arial" panose="020B0604020202020204" pitchFamily="34" charset="0"/>
                  <a:ea typeface="华康海报体W12(P)" panose="040B0C00000000000000" pitchFamily="82" charset="-122"/>
                  <a:cs typeface="Arial" panose="020B0604020202020204" pitchFamily="34" charset="0"/>
                </a:rPr>
                <a:t>đoạn</a:t>
              </a:r>
              <a:endParaRPr lang="zh-CN" altLang="en-US" sz="3000" b="1" kern="0" dirty="0">
                <a:solidFill>
                  <a:prstClr val="black"/>
                </a:solidFill>
                <a:latin typeface="Arial" panose="020B0604020202020204" pitchFamily="34" charset="0"/>
                <a:ea typeface="华康海报体W12(P)" panose="040B0C00000000000000" pitchFamily="8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3074" name="Picture 2" descr="C:\Users\MyPC\Desktop\nền PP\Nền động\hinh-anh-dong-cute-dep_105546064.gif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2591569"/>
            <a:ext cx="4247856" cy="424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733800" y="206800"/>
            <a:ext cx="1209822" cy="1191808"/>
            <a:chOff x="379696" y="1721046"/>
            <a:chExt cx="1209822" cy="1191808"/>
          </a:xfrm>
        </p:grpSpPr>
        <p:pic>
          <p:nvPicPr>
            <p:cNvPr id="5" name="图片 33801" descr="1-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9696" y="1721046"/>
              <a:ext cx="1209822" cy="119180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700570" y="2031718"/>
              <a:ext cx="51732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1</a:t>
              </a:r>
              <a:endParaRPr lang="vi-VN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76824" y="1905000"/>
            <a:ext cx="8867175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Bọ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rùa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chờ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Bỗng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chấu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bụi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cúc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chấu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nhảy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bọ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rùa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vội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đuổi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  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  <a:p>
            <a:pPr algn="just"/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endParaRPr lang="vi-VN" sz="3200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053664" y="2422634"/>
            <a:ext cx="1066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3938</Words>
  <Application>WPS Presentation</Application>
  <PresentationFormat>On-screen Show (4:3)</PresentationFormat>
  <Paragraphs>154</Paragraphs>
  <Slides>22</Slides>
  <Notes>1</Notes>
  <HiddenSlides>0</HiddenSlides>
  <MMClips>2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7" baseType="lpstr">
      <vt:lpstr>Arial</vt:lpstr>
      <vt:lpstr>SimSun</vt:lpstr>
      <vt:lpstr>Wingdings</vt:lpstr>
      <vt:lpstr>Arial-SGK-TV</vt:lpstr>
      <vt:lpstr>Segoe Print</vt:lpstr>
      <vt:lpstr>方正有猫在_GBK</vt:lpstr>
      <vt:lpstr>Times New Roman</vt:lpstr>
      <vt:lpstr>Calibri Light</vt:lpstr>
      <vt:lpstr>方正宋刻本秀楷简体</vt:lpstr>
      <vt:lpstr>华康海报体W12(P)</vt:lpstr>
      <vt:lpstr>Calibri</vt:lpstr>
      <vt:lpstr>Microsoft YaHei</vt:lpstr>
      <vt:lpstr>Arial Unicode MS</vt:lpstr>
      <vt:lpstr>Arial-Rounded</vt:lpstr>
      <vt:lpstr>Office Theme</vt:lpstr>
      <vt:lpstr>Thứ Hai, ngày 17 tháng 10 năm 2021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HP</cp:lastModifiedBy>
  <cp:revision>51</cp:revision>
  <dcterms:created xsi:type="dcterms:W3CDTF">2021-07-24T08:00:00Z</dcterms:created>
  <dcterms:modified xsi:type="dcterms:W3CDTF">2021-10-15T13:08:24Z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4F86C152EAD143C19DB4E0751071CE5E</vt:lpwstr>
  </property>
  <property fmtid="{D5CDD505-2E9C-101B-9397-08002B2CF9AE}" pid="3" name="KSOProductBuildVer">
    <vt:lpwstr>1033-11.2.0.10323</vt:lpwstr>
  </property>
</Properties>
</file>